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2" r:id="rId5"/>
    <p:sldId id="259" r:id="rId6"/>
    <p:sldId id="260" r:id="rId7"/>
    <p:sldId id="261"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529E48-F49B-4C4A-84C7-073C500ECB8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3B3E9F8B-1518-4DC5-AFAB-F489964AA280}">
      <dgm:prSet/>
      <dgm:spPr/>
      <dgm:t>
        <a:bodyPr/>
        <a:lstStyle/>
        <a:p>
          <a:r>
            <a:rPr lang="ru-RU"/>
            <a:t>Современные направления москвоведческого знания:</a:t>
          </a:r>
          <a:br>
            <a:rPr lang="ru-RU"/>
          </a:br>
          <a:r>
            <a:rPr lang="ru-RU"/>
            <a:t>Московская литература</a:t>
          </a:r>
          <a:br>
            <a:rPr lang="ru-RU"/>
          </a:br>
          <a:r>
            <a:rPr lang="ru-RU"/>
            <a:t>Живопись и архитектура Москвы</a:t>
          </a:r>
          <a:br>
            <a:rPr lang="ru-RU"/>
          </a:br>
          <a:r>
            <a:rPr lang="ru-RU"/>
            <a:t>Наука, образование и развитие педагогических взглядов в Москве</a:t>
          </a:r>
          <a:br>
            <a:rPr lang="ru-RU"/>
          </a:br>
          <a:r>
            <a:rPr lang="ru-RU"/>
            <a:t>Музыкальная и театральная жизнь Москвы</a:t>
          </a:r>
          <a:br>
            <a:rPr lang="ru-RU"/>
          </a:br>
          <a:r>
            <a:rPr lang="ru-RU"/>
            <a:t>Политическая и экономическая жизнь Москвы.</a:t>
          </a:r>
        </a:p>
      </dgm:t>
    </dgm:pt>
    <dgm:pt modelId="{4F001DD2-B311-419B-9D13-A4E1C8FE972B}" type="parTrans" cxnId="{D90202A0-4394-43DB-91A2-A4B602FF2787}">
      <dgm:prSet/>
      <dgm:spPr/>
      <dgm:t>
        <a:bodyPr/>
        <a:lstStyle/>
        <a:p>
          <a:endParaRPr lang="ru-RU"/>
        </a:p>
      </dgm:t>
    </dgm:pt>
    <dgm:pt modelId="{044FBC1D-3C11-4540-8EF5-E9683C5C0408}" type="sibTrans" cxnId="{D90202A0-4394-43DB-91A2-A4B602FF2787}">
      <dgm:prSet/>
      <dgm:spPr/>
      <dgm:t>
        <a:bodyPr/>
        <a:lstStyle/>
        <a:p>
          <a:endParaRPr lang="ru-RU"/>
        </a:p>
      </dgm:t>
    </dgm:pt>
    <dgm:pt modelId="{EDD692D3-8B67-47F3-BF31-66863906981D}" type="pres">
      <dgm:prSet presAssocID="{93529E48-F49B-4C4A-84C7-073C500ECB8A}" presName="linear" presStyleCnt="0">
        <dgm:presLayoutVars>
          <dgm:animLvl val="lvl"/>
          <dgm:resizeHandles val="exact"/>
        </dgm:presLayoutVars>
      </dgm:prSet>
      <dgm:spPr/>
    </dgm:pt>
    <dgm:pt modelId="{36282FD0-2EF7-42BB-A64C-AE36F7F51F9B}" type="pres">
      <dgm:prSet presAssocID="{3B3E9F8B-1518-4DC5-AFAB-F489964AA280}" presName="parentText" presStyleLbl="node1" presStyleIdx="0" presStyleCnt="1">
        <dgm:presLayoutVars>
          <dgm:chMax val="0"/>
          <dgm:bulletEnabled val="1"/>
        </dgm:presLayoutVars>
      </dgm:prSet>
      <dgm:spPr/>
    </dgm:pt>
  </dgm:ptLst>
  <dgm:cxnLst>
    <dgm:cxn modelId="{6BD8EB14-5B60-4AD9-8870-DFB99215CB5E}" type="presOf" srcId="{93529E48-F49B-4C4A-84C7-073C500ECB8A}" destId="{EDD692D3-8B67-47F3-BF31-66863906981D}" srcOrd="0" destOrd="0" presId="urn:microsoft.com/office/officeart/2005/8/layout/vList2"/>
    <dgm:cxn modelId="{DCD9B419-4E97-4915-81A0-D65E4AF1054E}" type="presOf" srcId="{3B3E9F8B-1518-4DC5-AFAB-F489964AA280}" destId="{36282FD0-2EF7-42BB-A64C-AE36F7F51F9B}" srcOrd="0" destOrd="0" presId="urn:microsoft.com/office/officeart/2005/8/layout/vList2"/>
    <dgm:cxn modelId="{D90202A0-4394-43DB-91A2-A4B602FF2787}" srcId="{93529E48-F49B-4C4A-84C7-073C500ECB8A}" destId="{3B3E9F8B-1518-4DC5-AFAB-F489964AA280}" srcOrd="0" destOrd="0" parTransId="{4F001DD2-B311-419B-9D13-A4E1C8FE972B}" sibTransId="{044FBC1D-3C11-4540-8EF5-E9683C5C0408}"/>
    <dgm:cxn modelId="{9F89BA38-61D8-44F0-A06E-CF87F707BC4D}" type="presParOf" srcId="{EDD692D3-8B67-47F3-BF31-66863906981D}" destId="{36282FD0-2EF7-42BB-A64C-AE36F7F51F9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282FD0-2EF7-42BB-A64C-AE36F7F51F9B}">
      <dsp:nvSpPr>
        <dsp:cNvPr id="0" name=""/>
        <dsp:cNvSpPr/>
      </dsp:nvSpPr>
      <dsp:spPr>
        <a:xfrm>
          <a:off x="0" y="21490"/>
          <a:ext cx="9640301" cy="373464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ru-RU" sz="2800" kern="1200"/>
            <a:t>Современные направления москвоведческого знания:</a:t>
          </a:r>
          <a:br>
            <a:rPr lang="ru-RU" sz="2800" kern="1200"/>
          </a:br>
          <a:r>
            <a:rPr lang="ru-RU" sz="2800" kern="1200"/>
            <a:t>Московская литература</a:t>
          </a:r>
          <a:br>
            <a:rPr lang="ru-RU" sz="2800" kern="1200"/>
          </a:br>
          <a:r>
            <a:rPr lang="ru-RU" sz="2800" kern="1200"/>
            <a:t>Живопись и архитектура Москвы</a:t>
          </a:r>
          <a:br>
            <a:rPr lang="ru-RU" sz="2800" kern="1200"/>
          </a:br>
          <a:r>
            <a:rPr lang="ru-RU" sz="2800" kern="1200"/>
            <a:t>Наука, образование и развитие педагогических взглядов в Москве</a:t>
          </a:r>
          <a:br>
            <a:rPr lang="ru-RU" sz="2800" kern="1200"/>
          </a:br>
          <a:r>
            <a:rPr lang="ru-RU" sz="2800" kern="1200"/>
            <a:t>Музыкальная и театральная жизнь Москвы</a:t>
          </a:r>
          <a:br>
            <a:rPr lang="ru-RU" sz="2800" kern="1200"/>
          </a:br>
          <a:r>
            <a:rPr lang="ru-RU" sz="2800" kern="1200"/>
            <a:t>Политическая и экономическая жизнь Москвы.</a:t>
          </a:r>
        </a:p>
      </dsp:txBody>
      <dsp:txXfrm>
        <a:off x="182310" y="203800"/>
        <a:ext cx="9275681" cy="337002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449AA12-8195-4182-A7AC-2E7E59DFBDAF}"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1929313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449AA12-8195-4182-A7AC-2E7E59DFBDAF}"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1466012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449AA12-8195-4182-A7AC-2E7E59DFBDAF}"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4DFC975-2FD7-44A5-9E78-ECBA46156075}"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48823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1449AA12-8195-4182-A7AC-2E7E59DFBDAF}" type="datetimeFigureOut">
              <a:rPr lang="en-US" smtClean="0"/>
              <a:pPr/>
              <a:t>1/20/2022</a:t>
            </a:fld>
            <a:endParaRPr lang="en-US"/>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14383756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1449AA12-8195-4182-A7AC-2E7E59DFBDAF}" type="datetimeFigureOut">
              <a:rPr lang="en-US" smtClean="0"/>
              <a:pPr/>
              <a:t>1/20/2022</a:t>
            </a:fld>
            <a:endParaRPr lang="en-US"/>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4DFC975-2FD7-44A5-9E78-ECBA46156075}"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001651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1449AA12-8195-4182-A7AC-2E7E59DFBDAF}" type="datetimeFigureOut">
              <a:rPr lang="en-US" smtClean="0"/>
              <a:pPr/>
              <a:t>1/20/2022</a:t>
            </a:fld>
            <a:endParaRPr lang="en-US"/>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1561141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449AA12-8195-4182-A7AC-2E7E59DFBDAF}"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422363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449AA12-8195-4182-A7AC-2E7E59DFBDAF}"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2931398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449AA12-8195-4182-A7AC-2E7E59DFBDAF}"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512108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449AA12-8195-4182-A7AC-2E7E59DFBDAF}" type="datetimeFigureOut">
              <a:rPr lang="en-US" smtClean="0"/>
              <a:pPr/>
              <a:t>1/20/2022</a:t>
            </a:fld>
            <a:endParaRPr lang="en-US"/>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2364293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449AA12-8195-4182-A7AC-2E7E59DFBDAF}" type="datetimeFigureOut">
              <a:rPr lang="en-US" smtClean="0"/>
              <a:pPr/>
              <a:t>1/20/2022</a:t>
            </a:fld>
            <a:endParaRPr lang="en-US"/>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2744052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449AA12-8195-4182-A7AC-2E7E59DFBDAF}" type="datetimeFigureOut">
              <a:rPr lang="en-US" smtClean="0"/>
              <a:pPr/>
              <a:t>1/20/2022</a:t>
            </a:fld>
            <a:endParaRPr lang="en-US"/>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180056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449AA12-8195-4182-A7AC-2E7E59DFBDAF}" type="datetimeFigureOut">
              <a:rPr lang="en-US" smtClean="0"/>
              <a:pPr/>
              <a:t>1/20/2022</a:t>
            </a:fld>
            <a:endParaRPr lang="en-US"/>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3012291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49AA12-8195-4182-A7AC-2E7E59DFBDAF}" type="datetimeFigureOut">
              <a:rPr lang="en-US" smtClean="0"/>
              <a:pPr/>
              <a:t>1/20/2022</a:t>
            </a:fld>
            <a:endParaRPr lang="en-US"/>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1108971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449AA12-8195-4182-A7AC-2E7E59DFBDAF}" type="datetimeFigureOut">
              <a:rPr lang="en-US" smtClean="0"/>
              <a:pPr/>
              <a:t>1/20/2022</a:t>
            </a:fld>
            <a:endParaRPr lang="en-US"/>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3846067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449AA12-8195-4182-A7AC-2E7E59DFBDAF}" type="datetimeFigureOut">
              <a:rPr lang="en-US" smtClean="0"/>
              <a:pPr/>
              <a:t>1/20/2022</a:t>
            </a:fld>
            <a:endParaRPr lang="en-US"/>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4DFC975-2FD7-44A5-9E78-ECBA46156075}" type="slidenum">
              <a:rPr lang="en-US" smtClean="0"/>
              <a:pPr/>
              <a:t>‹#›</a:t>
            </a:fld>
            <a:endParaRPr lang="en-US"/>
          </a:p>
        </p:txBody>
      </p:sp>
    </p:spTree>
    <p:extLst>
      <p:ext uri="{BB962C8B-B14F-4D97-AF65-F5344CB8AC3E}">
        <p14:creationId xmlns:p14="http://schemas.microsoft.com/office/powerpoint/2010/main" val="1018921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449AA12-8195-4182-A7AC-2E7E59DFBDAF}" type="datetimeFigureOut">
              <a:rPr lang="en-US" smtClean="0"/>
              <a:pPr/>
              <a:t>1/20/2022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4DFC975-2FD7-44A5-9E78-ECBA46156075}" type="slidenum">
              <a:rPr lang="en-US" smtClean="0"/>
              <a:pPr/>
              <a:t>‹#›</a:t>
            </a:fld>
            <a:endParaRPr lang="en-US"/>
          </a:p>
        </p:txBody>
      </p:sp>
    </p:spTree>
    <p:extLst>
      <p:ext uri="{BB962C8B-B14F-4D97-AF65-F5344CB8AC3E}">
        <p14:creationId xmlns:p14="http://schemas.microsoft.com/office/powerpoint/2010/main" val="23227607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Пастельные абстрактные дым и пар">
            <a:extLst>
              <a:ext uri="{FF2B5EF4-FFF2-40B4-BE49-F238E27FC236}">
                <a16:creationId xmlns:a16="http://schemas.microsoft.com/office/drawing/2014/main" id="{C5FFB820-3D8E-40A3-8723-A0A96A2FB729}"/>
              </a:ext>
            </a:extLst>
          </p:cNvPr>
          <p:cNvPicPr>
            <a:picLocks noChangeAspect="1"/>
          </p:cNvPicPr>
          <p:nvPr/>
        </p:nvPicPr>
        <p:blipFill rotWithShape="1">
          <a:blip r:embed="rId2"/>
          <a:srcRect l="16164" r="28009"/>
          <a:stretch/>
        </p:blipFill>
        <p:spPr>
          <a:xfrm>
            <a:off x="1778" y="10"/>
            <a:ext cx="5104833" cy="6857990"/>
          </a:xfrm>
          <a:prstGeom prst="rect">
            <a:avLst/>
          </a:prstGeom>
        </p:spPr>
      </p:pic>
      <p:sp>
        <p:nvSpPr>
          <p:cNvPr id="2" name="Заголовок 1">
            <a:extLst>
              <a:ext uri="{FF2B5EF4-FFF2-40B4-BE49-F238E27FC236}">
                <a16:creationId xmlns:a16="http://schemas.microsoft.com/office/drawing/2014/main" id="{E86AFFDE-2FCD-4F8E-AB1B-82B85148F510}"/>
              </a:ext>
            </a:extLst>
          </p:cNvPr>
          <p:cNvSpPr>
            <a:spLocks noGrp="1"/>
          </p:cNvSpPr>
          <p:nvPr>
            <p:ph type="ctrTitle"/>
          </p:nvPr>
        </p:nvSpPr>
        <p:spPr>
          <a:xfrm>
            <a:off x="5106611" y="1247140"/>
            <a:ext cx="6131675" cy="3450844"/>
          </a:xfrm>
        </p:spPr>
        <p:txBody>
          <a:bodyPr>
            <a:normAutofit/>
          </a:bodyPr>
          <a:lstStyle/>
          <a:p>
            <a:pPr algn="ctr"/>
            <a:r>
              <a:rPr lang="ru-RU" dirty="0">
                <a:solidFill>
                  <a:srgbClr val="FF0000"/>
                </a:solidFill>
              </a:rPr>
              <a:t>Знания о Москве в ФГОС</a:t>
            </a:r>
            <a:br>
              <a:rPr lang="ru-RU" dirty="0"/>
            </a:br>
            <a:endParaRPr lang="ru-RU" dirty="0"/>
          </a:p>
        </p:txBody>
      </p:sp>
      <p:sp>
        <p:nvSpPr>
          <p:cNvPr id="3" name="Подзаголовок 2">
            <a:extLst>
              <a:ext uri="{FF2B5EF4-FFF2-40B4-BE49-F238E27FC236}">
                <a16:creationId xmlns:a16="http://schemas.microsoft.com/office/drawing/2014/main" id="{98CC8EC0-287A-408B-9FB6-D6EFF691B84B}"/>
              </a:ext>
            </a:extLst>
          </p:cNvPr>
          <p:cNvSpPr>
            <a:spLocks noGrp="1"/>
          </p:cNvSpPr>
          <p:nvPr>
            <p:ph type="subTitle" idx="1"/>
          </p:nvPr>
        </p:nvSpPr>
        <p:spPr>
          <a:xfrm>
            <a:off x="5580387" y="4818126"/>
            <a:ext cx="5657899" cy="1268984"/>
          </a:xfrm>
        </p:spPr>
        <p:txBody>
          <a:bodyPr>
            <a:normAutofit/>
          </a:bodyPr>
          <a:lstStyle/>
          <a:p>
            <a:r>
              <a:rPr lang="ru-RU" dirty="0"/>
              <a:t>Выполнила:</a:t>
            </a:r>
          </a:p>
        </p:txBody>
      </p:sp>
    </p:spTree>
    <p:extLst>
      <p:ext uri="{BB962C8B-B14F-4D97-AF65-F5344CB8AC3E}">
        <p14:creationId xmlns:p14="http://schemas.microsoft.com/office/powerpoint/2010/main" val="2472008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80653FF-1BD6-47B2-975F-F0A734648E37}"/>
              </a:ext>
            </a:extLst>
          </p:cNvPr>
          <p:cNvSpPr>
            <a:spLocks noGrp="1"/>
          </p:cNvSpPr>
          <p:nvPr>
            <p:ph idx="1"/>
          </p:nvPr>
        </p:nvSpPr>
        <p:spPr/>
        <p:txBody>
          <a:bodyPr>
            <a:normAutofit/>
          </a:bodyPr>
          <a:lstStyle/>
          <a:p>
            <a:pPr algn="ctr"/>
            <a:r>
              <a:rPr lang="ru-RU" sz="4400" dirty="0"/>
              <a:t>Благодарю за внимание!</a:t>
            </a:r>
          </a:p>
        </p:txBody>
      </p:sp>
    </p:spTree>
    <p:extLst>
      <p:ext uri="{BB962C8B-B14F-4D97-AF65-F5344CB8AC3E}">
        <p14:creationId xmlns:p14="http://schemas.microsoft.com/office/powerpoint/2010/main" val="4020923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58B4CB-028E-45B0-BD6E-EBB0B9D49DBE}"/>
              </a:ext>
            </a:extLst>
          </p:cNvPr>
          <p:cNvSpPr>
            <a:spLocks noGrp="1"/>
          </p:cNvSpPr>
          <p:nvPr>
            <p:ph type="title"/>
          </p:nvPr>
        </p:nvSpPr>
        <p:spPr/>
        <p:txBody>
          <a:bodyPr/>
          <a:lstStyle/>
          <a:p>
            <a:pPr algn="ctr"/>
            <a:r>
              <a:rPr lang="ru-RU" dirty="0"/>
              <a:t>Сущность понятия </a:t>
            </a:r>
          </a:p>
        </p:txBody>
      </p:sp>
      <p:sp>
        <p:nvSpPr>
          <p:cNvPr id="3" name="Объект 2">
            <a:extLst>
              <a:ext uri="{FF2B5EF4-FFF2-40B4-BE49-F238E27FC236}">
                <a16:creationId xmlns:a16="http://schemas.microsoft.com/office/drawing/2014/main" id="{6481BD23-B253-473D-B100-B3A383184F33}"/>
              </a:ext>
            </a:extLst>
          </p:cNvPr>
          <p:cNvSpPr>
            <a:spLocks noGrp="1"/>
          </p:cNvSpPr>
          <p:nvPr>
            <p:ph idx="1"/>
          </p:nvPr>
        </p:nvSpPr>
        <p:spPr>
          <a:xfrm>
            <a:off x="2308194" y="2133600"/>
            <a:ext cx="9196418" cy="3777622"/>
          </a:xfrm>
        </p:spPr>
        <p:txBody>
          <a:bodyPr>
            <a:normAutofit/>
          </a:bodyPr>
          <a:lstStyle/>
          <a:p>
            <a:r>
              <a:rPr lang="ru-RU" sz="3600" dirty="0" err="1">
                <a:solidFill>
                  <a:srgbClr val="181818"/>
                </a:solidFill>
                <a:latin typeface="Times New Roman" panose="02020603050405020304" pitchFamily="18" charset="0"/>
                <a:cs typeface="Times New Roman" panose="02020603050405020304" pitchFamily="18" charset="0"/>
              </a:rPr>
              <a:t>Москвоведение</a:t>
            </a:r>
            <a:r>
              <a:rPr lang="ru-RU" sz="3600" dirty="0">
                <a:solidFill>
                  <a:srgbClr val="181818"/>
                </a:solidFill>
                <a:latin typeface="Times New Roman" panose="02020603050405020304" pitchFamily="18" charset="0"/>
                <a:cs typeface="Times New Roman" panose="02020603050405020304" pitchFamily="18" charset="0"/>
              </a:rPr>
              <a:t> — одна из отраслей краеведения, занимающаяся изучением Москвы; учебный предмет в московских средних школах</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7892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C2473A-6F6C-465A-9332-71842BED53A5}"/>
              </a:ext>
            </a:extLst>
          </p:cNvPr>
          <p:cNvSpPr>
            <a:spLocks noGrp="1"/>
          </p:cNvSpPr>
          <p:nvPr>
            <p:ph type="title"/>
          </p:nvPr>
        </p:nvSpPr>
        <p:spPr/>
        <p:txBody>
          <a:bodyPr/>
          <a:lstStyle/>
          <a:p>
            <a:pPr algn="ctr"/>
            <a:r>
              <a:rPr lang="ru-RU" dirty="0">
                <a:latin typeface="Times New Roman" panose="02020603050405020304" pitchFamily="18" charset="0"/>
                <a:ea typeface="Times New Roman" panose="02020603050405020304" pitchFamily="18" charset="0"/>
              </a:rPr>
              <a:t>Исследования в области </a:t>
            </a:r>
            <a:r>
              <a:rPr lang="ru-RU" dirty="0" err="1">
                <a:latin typeface="Times New Roman" panose="02020603050405020304" pitchFamily="18" charset="0"/>
                <a:ea typeface="Times New Roman" panose="02020603050405020304" pitchFamily="18" charset="0"/>
              </a:rPr>
              <a:t>москвоведения</a:t>
            </a:r>
            <a:r>
              <a:rPr lang="ru-RU" dirty="0">
                <a:latin typeface="Times New Roman" panose="02020603050405020304" pitchFamily="18" charset="0"/>
                <a:ea typeface="Times New Roman" panose="02020603050405020304" pitchFamily="18" charset="0"/>
              </a:rPr>
              <a:t>: история</a:t>
            </a:r>
            <a:endParaRPr lang="ru-RU" dirty="0"/>
          </a:p>
        </p:txBody>
      </p:sp>
      <p:sp>
        <p:nvSpPr>
          <p:cNvPr id="3" name="Объект 2">
            <a:extLst>
              <a:ext uri="{FF2B5EF4-FFF2-40B4-BE49-F238E27FC236}">
                <a16:creationId xmlns:a16="http://schemas.microsoft.com/office/drawing/2014/main" id="{2367DCF8-603E-4F8B-B837-EA8F585D4012}"/>
              </a:ext>
            </a:extLst>
          </p:cNvPr>
          <p:cNvSpPr>
            <a:spLocks noGrp="1"/>
          </p:cNvSpPr>
          <p:nvPr>
            <p:ph idx="1"/>
          </p:nvPr>
        </p:nvSpPr>
        <p:spPr>
          <a:xfrm>
            <a:off x="1562470" y="2133600"/>
            <a:ext cx="9942142" cy="3777622"/>
          </a:xfrm>
        </p:spPr>
        <p:txBody>
          <a:bodyPr>
            <a:normAutofit/>
          </a:bodyPr>
          <a:lstStyle/>
          <a:p>
            <a:r>
              <a:rPr lang="ru-RU" dirty="0">
                <a:solidFill>
                  <a:srgbClr val="202122"/>
                </a:solidFill>
                <a:latin typeface="Times New Roman" panose="02020603050405020304" pitchFamily="18" charset="0"/>
                <a:cs typeface="Times New Roman" panose="02020603050405020304" pitchFamily="18" charset="0"/>
              </a:rPr>
              <a:t>Термин «</a:t>
            </a:r>
            <a:r>
              <a:rPr lang="ru-RU" dirty="0" err="1">
                <a:solidFill>
                  <a:srgbClr val="202122"/>
                </a:solidFill>
                <a:latin typeface="Times New Roman" panose="02020603050405020304" pitchFamily="18" charset="0"/>
                <a:cs typeface="Times New Roman" panose="02020603050405020304" pitchFamily="18" charset="0"/>
              </a:rPr>
              <a:t>москвоведение</a:t>
            </a:r>
            <a:r>
              <a:rPr lang="ru-RU" dirty="0">
                <a:solidFill>
                  <a:srgbClr val="202122"/>
                </a:solidFill>
                <a:latin typeface="Times New Roman" panose="02020603050405020304" pitchFamily="18" charset="0"/>
                <a:cs typeface="Times New Roman" panose="02020603050405020304" pitchFamily="18" charset="0"/>
              </a:rPr>
              <a:t>» является относительно новым и ещё не до конца устоявшимся, С. С. Илизаров считает, что наличие пласта научной и художественной литературы о Москве уже в XVIII веке позволяет применить этот термин к той эпохе. По его словам, «применение понятия «</a:t>
            </a:r>
            <a:r>
              <a:rPr lang="ru-RU" dirty="0" err="1">
                <a:solidFill>
                  <a:srgbClr val="202122"/>
                </a:solidFill>
                <a:latin typeface="Times New Roman" panose="02020603050405020304" pitchFamily="18" charset="0"/>
                <a:cs typeface="Times New Roman" panose="02020603050405020304" pitchFamily="18" charset="0"/>
              </a:rPr>
              <a:t>москвоведение</a:t>
            </a:r>
            <a:r>
              <a:rPr lang="ru-RU" dirty="0">
                <a:solidFill>
                  <a:srgbClr val="202122"/>
                </a:solidFill>
                <a:latin typeface="Times New Roman" panose="02020603050405020304" pitchFamily="18" charset="0"/>
                <a:cs typeface="Times New Roman" panose="02020603050405020304" pitchFamily="18" charset="0"/>
              </a:rPr>
              <a:t>» по отношению к массиву работ о Москве, написанных в XVIII в., в определенном смысле более справедливо, чем к последующему периоду».</a:t>
            </a:r>
          </a:p>
          <a:p>
            <a:r>
              <a:rPr lang="ru-RU" dirty="0">
                <a:solidFill>
                  <a:srgbClr val="202122"/>
                </a:solidFill>
                <a:latin typeface="Times New Roman" panose="02020603050405020304" pitchFamily="18" charset="0"/>
                <a:cs typeface="Times New Roman" panose="02020603050405020304" pitchFamily="18" charset="0"/>
              </a:rPr>
              <a:t>Краеведение в московских школах появилось в 1920-х годах (термина «</a:t>
            </a:r>
            <a:r>
              <a:rPr lang="ru-RU" dirty="0" err="1">
                <a:solidFill>
                  <a:srgbClr val="202122"/>
                </a:solidFill>
                <a:latin typeface="Times New Roman" panose="02020603050405020304" pitchFamily="18" charset="0"/>
                <a:cs typeface="Times New Roman" panose="02020603050405020304" pitchFamily="18" charset="0"/>
              </a:rPr>
              <a:t>москвоведение</a:t>
            </a:r>
            <a:r>
              <a:rPr lang="ru-RU" dirty="0">
                <a:solidFill>
                  <a:srgbClr val="202122"/>
                </a:solidFill>
                <a:latin typeface="Times New Roman" panose="02020603050405020304" pitchFamily="18" charset="0"/>
                <a:cs typeface="Times New Roman" panose="02020603050405020304" pitchFamily="18" charset="0"/>
              </a:rPr>
              <a:t>» ещё не было) и носило активный характер: предполагалось, что ученики будут заниматься исследовательской деятельностью, в основном обследованием близлежащих фабрик и заводов. В 1929 году произошёл общий разгром краеведения в СССР, преподавание в школах прекратилось.</a:t>
            </a:r>
          </a:p>
          <a:p>
            <a:r>
              <a:rPr lang="ru-RU" dirty="0">
                <a:solidFill>
                  <a:srgbClr val="202122"/>
                </a:solidFill>
                <a:latin typeface="Times New Roman" panose="02020603050405020304" pitchFamily="18" charset="0"/>
                <a:cs typeface="Times New Roman" panose="02020603050405020304" pitchFamily="18" charset="0"/>
              </a:rPr>
              <a:t>Вновь </a:t>
            </a:r>
            <a:r>
              <a:rPr lang="ru-RU" dirty="0" err="1">
                <a:solidFill>
                  <a:srgbClr val="202122"/>
                </a:solidFill>
                <a:latin typeface="Times New Roman" panose="02020603050405020304" pitchFamily="18" charset="0"/>
                <a:cs typeface="Times New Roman" panose="02020603050405020304" pitchFamily="18" charset="0"/>
              </a:rPr>
              <a:t>москвоведение</a:t>
            </a:r>
            <a:r>
              <a:rPr lang="ru-RU" dirty="0">
                <a:solidFill>
                  <a:srgbClr val="202122"/>
                </a:solidFill>
                <a:latin typeface="Times New Roman" panose="02020603050405020304" pitchFamily="18" charset="0"/>
                <a:cs typeface="Times New Roman" panose="02020603050405020304" pitchFamily="18" charset="0"/>
              </a:rPr>
              <a:t> появилось в школах в 1994 году, современные учебники в основном предназначены для 8-9 классов.</a:t>
            </a:r>
          </a:p>
          <a:p>
            <a:endParaRPr lang="ru-RU" dirty="0">
              <a:solidFill>
                <a:srgbClr val="202122"/>
              </a:solidFill>
              <a:latin typeface="Arial" panose="020B0604020202020204" pitchFamily="34" charset="0"/>
            </a:endParaRPr>
          </a:p>
          <a:p>
            <a:endParaRPr lang="ru-RU" dirty="0"/>
          </a:p>
        </p:txBody>
      </p:sp>
    </p:spTree>
    <p:extLst>
      <p:ext uri="{BB962C8B-B14F-4D97-AF65-F5344CB8AC3E}">
        <p14:creationId xmlns:p14="http://schemas.microsoft.com/office/powerpoint/2010/main" val="1253093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F21BF8-8AF5-4425-BEC1-62D380B1F3D6}"/>
              </a:ext>
            </a:extLst>
          </p:cNvPr>
          <p:cNvSpPr>
            <a:spLocks noGrp="1"/>
          </p:cNvSpPr>
          <p:nvPr>
            <p:ph type="title"/>
          </p:nvPr>
        </p:nvSpPr>
        <p:spPr>
          <a:xfrm>
            <a:off x="2388739" y="164238"/>
            <a:ext cx="8911687" cy="1280890"/>
          </a:xfrm>
        </p:spPr>
        <p:txBody>
          <a:bodyPr/>
          <a:lstStyle/>
          <a:p>
            <a:pPr algn="ctr"/>
            <a:r>
              <a:rPr lang="ru-RU" dirty="0"/>
              <a:t>Современное </a:t>
            </a:r>
            <a:r>
              <a:rPr lang="ru-RU" dirty="0" err="1"/>
              <a:t>москвоведение</a:t>
            </a:r>
            <a:r>
              <a:rPr lang="ru-RU" dirty="0"/>
              <a:t> </a:t>
            </a:r>
          </a:p>
        </p:txBody>
      </p:sp>
      <p:sp>
        <p:nvSpPr>
          <p:cNvPr id="3" name="Объект 2">
            <a:extLst>
              <a:ext uri="{FF2B5EF4-FFF2-40B4-BE49-F238E27FC236}">
                <a16:creationId xmlns:a16="http://schemas.microsoft.com/office/drawing/2014/main" id="{5FED5D32-2168-40D1-9CB3-BFEABB4EA6AB}"/>
              </a:ext>
            </a:extLst>
          </p:cNvPr>
          <p:cNvSpPr>
            <a:spLocks noGrp="1"/>
          </p:cNvSpPr>
          <p:nvPr>
            <p:ph idx="1"/>
          </p:nvPr>
        </p:nvSpPr>
        <p:spPr>
          <a:xfrm>
            <a:off x="577049" y="896645"/>
            <a:ext cx="10927563" cy="5797117"/>
          </a:xfrm>
        </p:spPr>
        <p:txBody>
          <a:bodyPr>
            <a:normAutofit fontScale="40000" lnSpcReduction="20000"/>
          </a:bodyPr>
          <a:lstStyle/>
          <a:p>
            <a:endParaRPr lang="ru-RU" dirty="0">
              <a:solidFill>
                <a:srgbClr val="000000"/>
              </a:solidFill>
              <a:latin typeface="Fira Sans"/>
            </a:endParaRPr>
          </a:p>
          <a:p>
            <a:r>
              <a:rPr lang="ru-RU" sz="3000" b="1" cap="all" dirty="0">
                <a:solidFill>
                  <a:schemeClr val="tx1"/>
                </a:solidFill>
                <a:latin typeface="Times New Roman" panose="02020603050405020304" pitchFamily="18" charset="0"/>
                <a:cs typeface="Times New Roman" panose="02020603050405020304" pitchFamily="18" charset="0"/>
              </a:rPr>
              <a:t>Высшая школа, профессия</a:t>
            </a:r>
          </a:p>
          <a:p>
            <a:r>
              <a:rPr lang="ru-RU" sz="3000" b="1" dirty="0">
                <a:solidFill>
                  <a:schemeClr val="tx1"/>
                </a:solidFill>
                <a:latin typeface="Times New Roman" panose="02020603050405020304" pitchFamily="18" charset="0"/>
                <a:cs typeface="Times New Roman" panose="02020603050405020304" pitchFamily="18" charset="0"/>
              </a:rPr>
              <a:t>Специализация, но не специальность "</a:t>
            </a:r>
            <a:r>
              <a:rPr lang="ru-RU" sz="3000" b="1" dirty="0" err="1">
                <a:solidFill>
                  <a:schemeClr val="tx1"/>
                </a:solidFill>
                <a:latin typeface="Times New Roman" panose="02020603050405020304" pitchFamily="18" charset="0"/>
                <a:cs typeface="Times New Roman" panose="02020603050405020304" pitchFamily="18" charset="0"/>
              </a:rPr>
              <a:t>москвоведение</a:t>
            </a:r>
            <a:r>
              <a:rPr lang="ru-RU" sz="3000" b="1" dirty="0">
                <a:solidFill>
                  <a:schemeClr val="tx1"/>
                </a:solidFill>
                <a:latin typeface="Times New Roman" panose="02020603050405020304" pitchFamily="18" charset="0"/>
                <a:cs typeface="Times New Roman" panose="02020603050405020304" pitchFamily="18" charset="0"/>
              </a:rPr>
              <a:t>" существует в РГГУ, где основана кафедра региональной истории, выпускающая 15 человек в год; в трех педагогических вузах; а также в тех, где проявили инициативу: в Институте инженерной экологии (бывшем </a:t>
            </a:r>
            <a:r>
              <a:rPr lang="ru-RU" sz="3000" b="1" dirty="0" err="1">
                <a:solidFill>
                  <a:schemeClr val="tx1"/>
                </a:solidFill>
                <a:latin typeface="Times New Roman" panose="02020603050405020304" pitchFamily="18" charset="0"/>
                <a:cs typeface="Times New Roman" panose="02020603050405020304" pitchFamily="18" charset="0"/>
              </a:rPr>
              <a:t>МИХМе</a:t>
            </a:r>
            <a:r>
              <a:rPr lang="ru-RU" sz="3000" b="1" dirty="0">
                <a:solidFill>
                  <a:schemeClr val="tx1"/>
                </a:solidFill>
                <a:latin typeface="Times New Roman" panose="02020603050405020304" pitchFamily="18" charset="0"/>
                <a:cs typeface="Times New Roman" panose="02020603050405020304" pitchFamily="18" charset="0"/>
              </a:rPr>
              <a:t>), в Институте журналистики и литературного творчества (ИЖЛТ).</a:t>
            </a:r>
          </a:p>
          <a:p>
            <a:r>
              <a:rPr lang="ru-RU" sz="3000" b="1" dirty="0">
                <a:solidFill>
                  <a:schemeClr val="tx1"/>
                </a:solidFill>
                <a:latin typeface="Times New Roman" panose="02020603050405020304" pitchFamily="18" charset="0"/>
                <a:cs typeface="Times New Roman" panose="02020603050405020304" pitchFamily="18" charset="0"/>
              </a:rPr>
              <a:t>ИССЛЕДОВАТЕЛЬСКИЕ ЦЕНТРЫ</a:t>
            </a:r>
            <a:br>
              <a:rPr lang="ru-RU" sz="3000" b="1" dirty="0">
                <a:solidFill>
                  <a:schemeClr val="tx1"/>
                </a:solidFill>
                <a:latin typeface="Times New Roman" panose="02020603050405020304" pitchFamily="18" charset="0"/>
                <a:cs typeface="Times New Roman" panose="02020603050405020304" pitchFamily="18" charset="0"/>
              </a:rPr>
            </a:br>
            <a:br>
              <a:rPr lang="ru-RU" sz="3000" b="1" dirty="0">
                <a:solidFill>
                  <a:schemeClr val="tx1"/>
                </a:solidFill>
                <a:latin typeface="Times New Roman" panose="02020603050405020304" pitchFamily="18" charset="0"/>
                <a:cs typeface="Times New Roman" panose="02020603050405020304" pitchFamily="18" charset="0"/>
              </a:rPr>
            </a:br>
            <a:r>
              <a:rPr lang="ru-RU" sz="3000" b="1" dirty="0">
                <a:solidFill>
                  <a:schemeClr val="tx1"/>
                </a:solidFill>
                <a:latin typeface="Times New Roman" panose="02020603050405020304" pitchFamily="18" charset="0"/>
                <a:cs typeface="Times New Roman" panose="02020603050405020304" pitchFamily="18" charset="0"/>
              </a:rPr>
              <a:t>За </a:t>
            </a:r>
            <a:r>
              <a:rPr lang="ru-RU" sz="3000" b="1" dirty="0" err="1">
                <a:solidFill>
                  <a:schemeClr val="tx1"/>
                </a:solidFill>
                <a:latin typeface="Times New Roman" panose="02020603050405020304" pitchFamily="18" charset="0"/>
                <a:cs typeface="Times New Roman" panose="02020603050405020304" pitchFamily="18" charset="0"/>
              </a:rPr>
              <a:t>москвоведение</a:t>
            </a:r>
            <a:r>
              <a:rPr lang="ru-RU" sz="3000" b="1" dirty="0">
                <a:solidFill>
                  <a:schemeClr val="tx1"/>
                </a:solidFill>
                <a:latin typeface="Times New Roman" panose="02020603050405020304" pitchFamily="18" charset="0"/>
                <a:cs typeface="Times New Roman" panose="02020603050405020304" pitchFamily="18" charset="0"/>
              </a:rPr>
              <a:t> платят в нескольких местах. Например, в специализированной мастерской № 17 "Моспроекта-2" (руководитель - Евгения Дутлова). Образованная в 1988 году из группы архивистов и историков искусства, сопровождавших проектные работы знаменитой реставрационной мастерской № 13 того же института, мастерская № 17 сама способна дорасти до института. Института старой Москвы, этой маниловской мечты всех </a:t>
            </a:r>
            <a:r>
              <a:rPr lang="ru-RU" sz="3000" b="1" dirty="0" err="1">
                <a:solidFill>
                  <a:schemeClr val="tx1"/>
                </a:solidFill>
                <a:latin typeface="Times New Roman" panose="02020603050405020304" pitchFamily="18" charset="0"/>
                <a:cs typeface="Times New Roman" panose="02020603050405020304" pitchFamily="18" charset="0"/>
              </a:rPr>
              <a:t>москвоведов</a:t>
            </a:r>
            <a:r>
              <a:rPr lang="ru-RU" sz="3000" b="1" dirty="0">
                <a:solidFill>
                  <a:schemeClr val="tx1"/>
                </a:solidFill>
                <a:latin typeface="Times New Roman" panose="02020603050405020304" pitchFamily="18" charset="0"/>
                <a:cs typeface="Times New Roman" panose="02020603050405020304" pitchFamily="18" charset="0"/>
              </a:rPr>
              <a:t>. 17-я мастерская обеспечивает историческими изысканиями не только реставрационную работу и не только единичные заказы: со времени образования она проводит по заказу города поквартальные архивные обследования. История домовладений и ее следы на месте - вот главная тема 17-й мастерской.</a:t>
            </a:r>
          </a:p>
          <a:p>
            <a:r>
              <a:rPr lang="ru-RU" sz="3000" b="1" cap="all" dirty="0">
                <a:solidFill>
                  <a:schemeClr val="tx1"/>
                </a:solidFill>
                <a:latin typeface="Times New Roman" panose="02020603050405020304" pitchFamily="18" charset="0"/>
                <a:cs typeface="Times New Roman" panose="02020603050405020304" pitchFamily="18" charset="0"/>
              </a:rPr>
              <a:t>краеведческие общества.</a:t>
            </a:r>
            <a:br>
              <a:rPr lang="ru-RU" sz="3000" b="1" dirty="0">
                <a:solidFill>
                  <a:schemeClr val="tx1"/>
                </a:solidFill>
                <a:latin typeface="Times New Roman" panose="02020603050405020304" pitchFamily="18" charset="0"/>
                <a:cs typeface="Times New Roman" panose="02020603050405020304" pitchFamily="18" charset="0"/>
              </a:rPr>
            </a:br>
            <a:br>
              <a:rPr lang="ru-RU" sz="3000" b="1" dirty="0">
                <a:solidFill>
                  <a:schemeClr val="tx1"/>
                </a:solidFill>
                <a:latin typeface="Times New Roman" panose="02020603050405020304" pitchFamily="18" charset="0"/>
                <a:cs typeface="Times New Roman" panose="02020603050405020304" pitchFamily="18" charset="0"/>
              </a:rPr>
            </a:br>
            <a:r>
              <a:rPr lang="ru-RU" sz="3000" b="1" dirty="0">
                <a:solidFill>
                  <a:schemeClr val="tx1"/>
                </a:solidFill>
                <a:latin typeface="Times New Roman" panose="02020603050405020304" pitchFamily="18" charset="0"/>
                <a:cs typeface="Times New Roman" panose="02020603050405020304" pitchFamily="18" charset="0"/>
              </a:rPr>
              <a:t>Комиссия "Старая Москва", заседающая каждый последний четверг каждого месяца в Исторической библиотеке под председательством писателя Владимира Муравьева, рекрутирует на научные доклады от ста до ста пятидесяти слушателей из более чем 300 членов своего списочного состава. Комиссия преемственна от одноименной, существовавшей в 1909-30 гг. Символическим образом на первом заседании возрожденной "Старой Москвы" прозвучал доклад, назначенный на последнее, не состоявшееся заседание 1930 года, когда общество было разогнано властью. Спустя 60 лет доклад сделал тот же автор - патриарх </a:t>
            </a:r>
            <a:r>
              <a:rPr lang="ru-RU" sz="3000" b="1" dirty="0" err="1">
                <a:solidFill>
                  <a:schemeClr val="tx1"/>
                </a:solidFill>
                <a:latin typeface="Times New Roman" panose="02020603050405020304" pitchFamily="18" charset="0"/>
                <a:cs typeface="Times New Roman" panose="02020603050405020304" pitchFamily="18" charset="0"/>
              </a:rPr>
              <a:t>москвоведения</a:t>
            </a:r>
            <a:r>
              <a:rPr lang="ru-RU" sz="3000" b="1" dirty="0">
                <a:solidFill>
                  <a:schemeClr val="tx1"/>
                </a:solidFill>
                <a:latin typeface="Times New Roman" panose="02020603050405020304" pitchFamily="18" charset="0"/>
                <a:cs typeface="Times New Roman" panose="02020603050405020304" pitchFamily="18" charset="0"/>
              </a:rPr>
              <a:t> Виктор Сорокин (ныне Виктору Васильевичу 95 лет).</a:t>
            </a:r>
            <a:br>
              <a:rPr lang="ru-RU" sz="3000" b="1" dirty="0">
                <a:solidFill>
                  <a:schemeClr val="tx1"/>
                </a:solidFill>
                <a:latin typeface="Times New Roman" panose="02020603050405020304" pitchFamily="18" charset="0"/>
                <a:cs typeface="Times New Roman" panose="02020603050405020304" pitchFamily="18" charset="0"/>
              </a:rPr>
            </a:br>
            <a:br>
              <a:rPr lang="ru-RU" sz="3000" b="1" dirty="0">
                <a:solidFill>
                  <a:schemeClr val="tx1"/>
                </a:solidFill>
                <a:latin typeface="Times New Roman" panose="02020603050405020304" pitchFamily="18" charset="0"/>
                <a:cs typeface="Times New Roman" panose="02020603050405020304" pitchFamily="18" charset="0"/>
              </a:rPr>
            </a:br>
            <a:r>
              <a:rPr lang="ru-RU" sz="3000" b="1" dirty="0">
                <a:solidFill>
                  <a:schemeClr val="tx1"/>
                </a:solidFill>
                <a:latin typeface="Times New Roman" panose="02020603050405020304" pitchFamily="18" charset="0"/>
                <a:cs typeface="Times New Roman" panose="02020603050405020304" pitchFamily="18" charset="0"/>
              </a:rPr>
              <a:t>Московское краеведческое общество во главе с историком Владимиром Козловым заседает, как правило, в последнюю пятницу месяца (то есть на следующий день после "Старой Москвы") на историко-архивном факультете РГГУ. Там же, на кафедре региональной истории и краеведения, базируется офис общества, нуждающегося, конечно, в собственном доме. "Встречи на Никольской" строятся вокруг представления книжных новинок и собирают, по идее, участников всех </a:t>
            </a:r>
            <a:r>
              <a:rPr lang="ru-RU" sz="3000" b="1" dirty="0" err="1">
                <a:solidFill>
                  <a:schemeClr val="tx1"/>
                </a:solidFill>
                <a:latin typeface="Times New Roman" panose="02020603050405020304" pitchFamily="18" charset="0"/>
                <a:cs typeface="Times New Roman" panose="02020603050405020304" pitchFamily="18" charset="0"/>
              </a:rPr>
              <a:t>москвоведческих</a:t>
            </a:r>
            <a:r>
              <a:rPr lang="ru-RU" sz="3000" b="1" dirty="0">
                <a:solidFill>
                  <a:schemeClr val="tx1"/>
                </a:solidFill>
                <a:latin typeface="Times New Roman" panose="02020603050405020304" pitchFamily="18" charset="0"/>
                <a:cs typeface="Times New Roman" panose="02020603050405020304" pitchFamily="18" charset="0"/>
              </a:rPr>
              <a:t> объединений. В том числе локальных, каковыми являются краеведческие общества "Южное Бутово", "Кузьминки", "Перово", - и библиотечных, среди которых выделяются "Московские встречи" Центральной городской библиотеки имени Некрасова, с 1993 года проходящие в ее помещении на Бауманской улице.</a:t>
            </a:r>
            <a:br>
              <a:rPr lang="ru-RU" sz="3000" b="1" dirty="0">
                <a:solidFill>
                  <a:schemeClr val="tx1"/>
                </a:solidFill>
                <a:latin typeface="Times New Roman" panose="02020603050405020304" pitchFamily="18" charset="0"/>
                <a:cs typeface="Times New Roman" panose="02020603050405020304" pitchFamily="18" charset="0"/>
              </a:rPr>
            </a:br>
            <a:br>
              <a:rPr lang="ru-RU" sz="3000" b="1" dirty="0">
                <a:solidFill>
                  <a:schemeClr val="tx1"/>
                </a:solidFill>
                <a:latin typeface="Times New Roman" panose="02020603050405020304" pitchFamily="18" charset="0"/>
                <a:cs typeface="Times New Roman" panose="02020603050405020304" pitchFamily="18" charset="0"/>
              </a:rPr>
            </a:br>
            <a:r>
              <a:rPr lang="ru-RU" sz="3000" b="1" dirty="0">
                <a:solidFill>
                  <a:schemeClr val="tx1"/>
                </a:solidFill>
                <a:latin typeface="Times New Roman" panose="02020603050405020304" pitchFamily="18" charset="0"/>
                <a:cs typeface="Times New Roman" panose="02020603050405020304" pitchFamily="18" charset="0"/>
              </a:rPr>
              <a:t>Возрожденное Общество изучения русской усадьбы (ОИРУ, председатель - географ Юрий Веденин) относится к числу </a:t>
            </a:r>
            <a:r>
              <a:rPr lang="ru-RU" sz="3000" b="1" dirty="0" err="1">
                <a:solidFill>
                  <a:schemeClr val="tx1"/>
                </a:solidFill>
                <a:latin typeface="Times New Roman" panose="02020603050405020304" pitchFamily="18" charset="0"/>
                <a:cs typeface="Times New Roman" panose="02020603050405020304" pitchFamily="18" charset="0"/>
              </a:rPr>
              <a:t>москвоведческих</a:t>
            </a:r>
            <a:r>
              <a:rPr lang="ru-RU" sz="3000" b="1" dirty="0">
                <a:solidFill>
                  <a:schemeClr val="tx1"/>
                </a:solidFill>
                <a:latin typeface="Times New Roman" panose="02020603050405020304" pitchFamily="18" charset="0"/>
                <a:cs typeface="Times New Roman" panose="02020603050405020304" pitchFamily="18" charset="0"/>
              </a:rPr>
              <a:t> постольку, поскольку занимается московскими усадьбами и подмосковными, вошедшими в черту Москвы. Тем и другим посвящены два научных сборника из девяти, выпущенных ОИРУ со времени своего возобновления.</a:t>
            </a:r>
          </a:p>
          <a:p>
            <a:r>
              <a:rPr lang="ru-RU" sz="3000" b="1" dirty="0">
                <a:solidFill>
                  <a:schemeClr val="tx1"/>
                </a:solidFill>
                <a:latin typeface="Times New Roman" panose="02020603050405020304" pitchFamily="18" charset="0"/>
                <a:cs typeface="Times New Roman" panose="02020603050405020304" pitchFamily="18" charset="0"/>
              </a:rPr>
              <a:t>На современном этапе созданы разнообразные программы для обучения детей, например, рабочая программа по дополнительному образованию </a:t>
            </a:r>
            <a:r>
              <a:rPr lang="ru-RU" sz="3000" b="1" dirty="0" err="1">
                <a:solidFill>
                  <a:schemeClr val="tx1"/>
                </a:solidFill>
                <a:latin typeface="Times New Roman" panose="02020603050405020304" pitchFamily="18" charset="0"/>
                <a:cs typeface="Times New Roman" panose="02020603050405020304" pitchFamily="18" charset="0"/>
              </a:rPr>
              <a:t>Москвоведение</a:t>
            </a:r>
            <a:r>
              <a:rPr lang="ru-RU" sz="3000" b="1" dirty="0">
                <a:solidFill>
                  <a:schemeClr val="tx1"/>
                </a:solidFill>
                <a:latin typeface="Times New Roman" panose="02020603050405020304" pitchFamily="18" charset="0"/>
                <a:cs typeface="Times New Roman" panose="02020603050405020304" pitchFamily="18" charset="0"/>
              </a:rPr>
              <a:t> «Здравствуй, Москва»</a:t>
            </a:r>
          </a:p>
          <a:p>
            <a:endParaRPr lang="ru-RU" dirty="0"/>
          </a:p>
        </p:txBody>
      </p:sp>
    </p:spTree>
    <p:extLst>
      <p:ext uri="{BB962C8B-B14F-4D97-AF65-F5344CB8AC3E}">
        <p14:creationId xmlns:p14="http://schemas.microsoft.com/office/powerpoint/2010/main" val="358059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071D7A-FD2D-4854-8046-A0E67D7954DD}"/>
              </a:ext>
            </a:extLst>
          </p:cNvPr>
          <p:cNvSpPr>
            <a:spLocks noGrp="1"/>
          </p:cNvSpPr>
          <p:nvPr>
            <p:ph type="title"/>
          </p:nvPr>
        </p:nvSpPr>
        <p:spPr/>
        <p:txBody>
          <a:bodyPr/>
          <a:lstStyle/>
          <a:p>
            <a:pPr algn="ctr"/>
            <a:r>
              <a:rPr lang="ru-RU" dirty="0">
                <a:latin typeface="Times New Roman" panose="02020603050405020304" pitchFamily="18" charset="0"/>
                <a:ea typeface="Times New Roman" panose="02020603050405020304" pitchFamily="18" charset="0"/>
              </a:rPr>
              <a:t>Направления </a:t>
            </a:r>
            <a:r>
              <a:rPr lang="ru-RU" dirty="0" err="1">
                <a:latin typeface="Times New Roman" panose="02020603050405020304" pitchFamily="18" charset="0"/>
                <a:ea typeface="Times New Roman" panose="02020603050405020304" pitchFamily="18" charset="0"/>
              </a:rPr>
              <a:t>москвоведческого</a:t>
            </a:r>
            <a:r>
              <a:rPr lang="ru-RU" dirty="0">
                <a:latin typeface="Times New Roman" panose="02020603050405020304" pitchFamily="18" charset="0"/>
                <a:ea typeface="Times New Roman" panose="02020603050405020304" pitchFamily="18" charset="0"/>
              </a:rPr>
              <a:t> знания</a:t>
            </a:r>
            <a:endParaRPr lang="ru-RU" dirty="0"/>
          </a:p>
        </p:txBody>
      </p:sp>
      <p:graphicFrame>
        <p:nvGraphicFramePr>
          <p:cNvPr id="5" name="Объект 4">
            <a:extLst>
              <a:ext uri="{FF2B5EF4-FFF2-40B4-BE49-F238E27FC236}">
                <a16:creationId xmlns:a16="http://schemas.microsoft.com/office/drawing/2014/main" id="{146B3EF4-EF84-4294-B27B-02F1C96BBC9F}"/>
              </a:ext>
            </a:extLst>
          </p:cNvPr>
          <p:cNvGraphicFramePr>
            <a:graphicFrameLocks noGrp="1"/>
          </p:cNvGraphicFramePr>
          <p:nvPr>
            <p:ph idx="1"/>
            <p:extLst>
              <p:ext uri="{D42A27DB-BD31-4B8C-83A1-F6EECF244321}">
                <p14:modId xmlns:p14="http://schemas.microsoft.com/office/powerpoint/2010/main" val="3035387907"/>
              </p:ext>
            </p:extLst>
          </p:nvPr>
        </p:nvGraphicFramePr>
        <p:xfrm>
          <a:off x="1864311" y="2133600"/>
          <a:ext cx="9640301" cy="3777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548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9EE702-9132-4074-A169-453BAB08A45A}"/>
              </a:ext>
            </a:extLst>
          </p:cNvPr>
          <p:cNvSpPr>
            <a:spLocks noGrp="1"/>
          </p:cNvSpPr>
          <p:nvPr>
            <p:ph type="title"/>
          </p:nvPr>
        </p:nvSpPr>
        <p:spPr/>
        <p:txBody>
          <a:bodyPr/>
          <a:lstStyle/>
          <a:p>
            <a:pPr algn="ctr"/>
            <a:r>
              <a:rPr lang="ru-RU" dirty="0" err="1">
                <a:latin typeface="Times New Roman" panose="02020603050405020304" pitchFamily="18" charset="0"/>
                <a:ea typeface="Times New Roman" panose="02020603050405020304" pitchFamily="18" charset="0"/>
              </a:rPr>
              <a:t>Москвоведение</a:t>
            </a:r>
            <a:r>
              <a:rPr lang="ru-RU" dirty="0">
                <a:latin typeface="Times New Roman" panose="02020603050405020304" pitchFamily="18" charset="0"/>
                <a:ea typeface="Times New Roman" panose="02020603050405020304" pitchFamily="18" charset="0"/>
              </a:rPr>
              <a:t> в системе современного российского образования</a:t>
            </a:r>
            <a:endParaRPr lang="ru-RU" dirty="0"/>
          </a:p>
        </p:txBody>
      </p:sp>
      <p:sp>
        <p:nvSpPr>
          <p:cNvPr id="3" name="Объект 2">
            <a:extLst>
              <a:ext uri="{FF2B5EF4-FFF2-40B4-BE49-F238E27FC236}">
                <a16:creationId xmlns:a16="http://schemas.microsoft.com/office/drawing/2014/main" id="{AC63CA07-7586-4E34-BC74-A66A9959057C}"/>
              </a:ext>
            </a:extLst>
          </p:cNvPr>
          <p:cNvSpPr>
            <a:spLocks noGrp="1"/>
          </p:cNvSpPr>
          <p:nvPr>
            <p:ph idx="1"/>
          </p:nvPr>
        </p:nvSpPr>
        <p:spPr>
          <a:xfrm>
            <a:off x="1589103" y="2133599"/>
            <a:ext cx="9915509" cy="4036381"/>
          </a:xfrm>
        </p:spPr>
        <p:txBody>
          <a:bodyPr>
            <a:normAutofit fontScale="92500" lnSpcReduction="10000"/>
          </a:bodyPr>
          <a:lstStyle/>
          <a:p>
            <a:r>
              <a:rPr lang="ru-RU" dirty="0">
                <a:solidFill>
                  <a:schemeClr val="tx1"/>
                </a:solidFill>
                <a:latin typeface="Times New Roman" panose="02020603050405020304" pitchFamily="18" charset="0"/>
                <a:cs typeface="Times New Roman" panose="02020603050405020304" pitchFamily="18" charset="0"/>
              </a:rPr>
              <a:t>По словам директора музея «Садовое кольцо» Ольги Ивановой-</a:t>
            </a:r>
            <a:r>
              <a:rPr lang="ru-RU" dirty="0" err="1">
                <a:solidFill>
                  <a:schemeClr val="tx1"/>
                </a:solidFill>
                <a:latin typeface="Times New Roman" panose="02020603050405020304" pitchFamily="18" charset="0"/>
                <a:cs typeface="Times New Roman" panose="02020603050405020304" pitchFamily="18" charset="0"/>
              </a:rPr>
              <a:t>Голициной</a:t>
            </a:r>
            <a:r>
              <a:rPr lang="ru-RU" dirty="0">
                <a:solidFill>
                  <a:schemeClr val="tx1"/>
                </a:solidFill>
                <a:latin typeface="Times New Roman" panose="02020603050405020304" pitchFamily="18" charset="0"/>
                <a:cs typeface="Times New Roman" panose="02020603050405020304" pitchFamily="18" charset="0"/>
              </a:rPr>
              <a:t>, правительству Москвы стоит обратиться за помощью в разработке курса к музеям и библиотекам. «Наш громадный город населён большим количеством новых москвичей, и для них тема изучения Москвы — проблема проблем. Мне кажется, всё же надо возвращать </a:t>
            </a:r>
            <a:r>
              <a:rPr lang="ru-RU" dirty="0" err="1">
                <a:solidFill>
                  <a:schemeClr val="tx1"/>
                </a:solidFill>
                <a:latin typeface="Times New Roman" panose="02020603050405020304" pitchFamily="18" charset="0"/>
                <a:cs typeface="Times New Roman" panose="02020603050405020304" pitchFamily="18" charset="0"/>
              </a:rPr>
              <a:t>москвоведение</a:t>
            </a:r>
            <a:r>
              <a:rPr lang="ru-RU" dirty="0">
                <a:solidFill>
                  <a:schemeClr val="tx1"/>
                </a:solidFill>
                <a:latin typeface="Times New Roman" panose="02020603050405020304" pitchFamily="18" charset="0"/>
                <a:cs typeface="Times New Roman" panose="02020603050405020304" pitchFamily="18" charset="0"/>
              </a:rPr>
              <a:t> в школы, потому что наш город богат не только культурно-историческим наследием, но и современная Москва требует изучения, её новой инфраструктурой порой просто не умеют пользоваться», — сказала Иванова-</a:t>
            </a:r>
            <a:r>
              <a:rPr lang="ru-RU" dirty="0" err="1">
                <a:solidFill>
                  <a:schemeClr val="tx1"/>
                </a:solidFill>
                <a:latin typeface="Times New Roman" panose="02020603050405020304" pitchFamily="18" charset="0"/>
                <a:cs typeface="Times New Roman" panose="02020603050405020304" pitchFamily="18" charset="0"/>
              </a:rPr>
              <a:t>Голицина</a:t>
            </a:r>
            <a:r>
              <a:rPr lang="ru-RU" dirty="0">
                <a:solidFill>
                  <a:schemeClr val="tx1"/>
                </a:solidFill>
                <a:latin typeface="Times New Roman" panose="02020603050405020304" pitchFamily="18" charset="0"/>
                <a:cs typeface="Times New Roman" panose="02020603050405020304" pitchFamily="18" charset="0"/>
              </a:rPr>
              <a:t>.</a:t>
            </a:r>
          </a:p>
          <a:p>
            <a:r>
              <a:rPr lang="ru-RU" dirty="0">
                <a:solidFill>
                  <a:schemeClr val="tx1"/>
                </a:solidFill>
                <a:latin typeface="Times New Roman" panose="02020603050405020304" pitchFamily="18" charset="0"/>
                <a:cs typeface="Times New Roman" panose="02020603050405020304" pitchFamily="18" charset="0"/>
              </a:rPr>
              <a:t>В школьные программы необходимо вернуть </a:t>
            </a:r>
            <a:r>
              <a:rPr lang="ru-RU" dirty="0" err="1">
                <a:solidFill>
                  <a:schemeClr val="tx1"/>
                </a:solidFill>
                <a:latin typeface="Times New Roman" panose="02020603050405020304" pitchFamily="18" charset="0"/>
                <a:cs typeface="Times New Roman" panose="02020603050405020304" pitchFamily="18" charset="0"/>
              </a:rPr>
              <a:t>москвоведение</a:t>
            </a:r>
            <a:r>
              <a:rPr lang="ru-RU" dirty="0">
                <a:solidFill>
                  <a:schemeClr val="tx1"/>
                </a:solidFill>
                <a:latin typeface="Times New Roman" panose="02020603050405020304" pitchFamily="18" charset="0"/>
                <a:cs typeface="Times New Roman" panose="02020603050405020304" pitchFamily="18" charset="0"/>
              </a:rPr>
              <a:t>. С таким предложением выступила член комиссии Мосгордумы по образованию Маргарита </a:t>
            </a:r>
            <a:r>
              <a:rPr lang="ru-RU" dirty="0" err="1">
                <a:solidFill>
                  <a:schemeClr val="tx1"/>
                </a:solidFill>
                <a:latin typeface="Times New Roman" panose="02020603050405020304" pitchFamily="18" charset="0"/>
                <a:cs typeface="Times New Roman" panose="02020603050405020304" pitchFamily="18" charset="0"/>
              </a:rPr>
              <a:t>Русецкая</a:t>
            </a:r>
            <a:r>
              <a:rPr lang="ru-RU" dirty="0">
                <a:solidFill>
                  <a:schemeClr val="tx1"/>
                </a:solidFill>
                <a:latin typeface="Times New Roman" panose="02020603050405020304" pitchFamily="18" charset="0"/>
                <a:cs typeface="Times New Roman" panose="02020603050405020304" pitchFamily="18" charset="0"/>
              </a:rPr>
              <a:t> Об этом сообщает "Рамблер". </a:t>
            </a:r>
          </a:p>
          <a:p>
            <a:r>
              <a:rPr lang="ru-RU" dirty="0">
                <a:solidFill>
                  <a:schemeClr val="tx1"/>
                </a:solidFill>
                <a:latin typeface="Times New Roman" panose="02020603050405020304" pitchFamily="18" charset="0"/>
                <a:cs typeface="Times New Roman" panose="02020603050405020304" pitchFamily="18" charset="0"/>
              </a:rPr>
              <a:t>На данном этапе «</a:t>
            </a:r>
            <a:r>
              <a:rPr lang="ru-RU" dirty="0" err="1">
                <a:solidFill>
                  <a:schemeClr val="tx1"/>
                </a:solidFill>
                <a:latin typeface="Times New Roman" panose="02020603050405020304" pitchFamily="18" charset="0"/>
                <a:cs typeface="Times New Roman" panose="02020603050405020304" pitchFamily="18" charset="0"/>
              </a:rPr>
              <a:t>Москововедение</a:t>
            </a:r>
            <a:r>
              <a:rPr lang="ru-RU" dirty="0">
                <a:solidFill>
                  <a:schemeClr val="tx1"/>
                </a:solidFill>
                <a:latin typeface="Times New Roman" panose="02020603050405020304" pitchFamily="18" charset="0"/>
                <a:cs typeface="Times New Roman" panose="02020603050405020304" pitchFamily="18" charset="0"/>
              </a:rPr>
              <a:t>» в образовании существует в качестве программ дополнительного образования, например:</a:t>
            </a:r>
          </a:p>
          <a:p>
            <a:pPr marL="0" indent="0">
              <a:buNone/>
            </a:pPr>
            <a:r>
              <a:rPr lang="ru-RU" dirty="0">
                <a:solidFill>
                  <a:schemeClr val="tx1"/>
                </a:solidFill>
                <a:latin typeface="Times New Roman" panose="02020603050405020304" pitchFamily="18" charset="0"/>
                <a:cs typeface="Times New Roman" panose="02020603050405020304" pitchFamily="18" charset="0"/>
              </a:rPr>
              <a:t> - «</a:t>
            </a:r>
            <a:r>
              <a:rPr lang="ru-RU" dirty="0" err="1">
                <a:solidFill>
                  <a:schemeClr val="tx1"/>
                </a:solidFill>
                <a:latin typeface="Times New Roman" panose="02020603050405020304" pitchFamily="18" charset="0"/>
                <a:cs typeface="Times New Roman" panose="02020603050405020304" pitchFamily="18" charset="0"/>
              </a:rPr>
              <a:t>Москвоведение</a:t>
            </a:r>
            <a:r>
              <a:rPr lang="ru-RU" dirty="0">
                <a:solidFill>
                  <a:schemeClr val="tx1"/>
                </a:solidFill>
                <a:latin typeface="Times New Roman" panose="02020603050405020304" pitchFamily="18" charset="0"/>
                <a:cs typeface="Times New Roman" panose="02020603050405020304" pitchFamily="18" charset="0"/>
              </a:rPr>
              <a:t>» (разработчики Крикун С. Н. педагог ГБОУ Инженерно-техническая школа – Москва, 2017);  </a:t>
            </a:r>
          </a:p>
          <a:p>
            <a:pPr marL="0" indent="0">
              <a:buNone/>
            </a:pP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Москвоведение</a:t>
            </a:r>
            <a:r>
              <a:rPr lang="ru-RU" dirty="0">
                <a:solidFill>
                  <a:schemeClr val="tx1"/>
                </a:solidFill>
                <a:latin typeface="Times New Roman" panose="02020603050405020304" pitchFamily="18" charset="0"/>
                <a:cs typeface="Times New Roman" panose="02020603050405020304" pitchFamily="18" charset="0"/>
              </a:rPr>
              <a:t>» (разработчики Давыдова О.А., Сергеева Г.Ю педагоги ГБОУ Школа № 2026 – Москва, 2017). </a:t>
            </a:r>
          </a:p>
        </p:txBody>
      </p:sp>
    </p:spTree>
    <p:extLst>
      <p:ext uri="{BB962C8B-B14F-4D97-AF65-F5344CB8AC3E}">
        <p14:creationId xmlns:p14="http://schemas.microsoft.com/office/powerpoint/2010/main" val="327320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74AC27-D3CF-4D50-8791-2A4C59BE946B}"/>
              </a:ext>
            </a:extLst>
          </p:cNvPr>
          <p:cNvSpPr>
            <a:spLocks noGrp="1"/>
          </p:cNvSpPr>
          <p:nvPr>
            <p:ph type="title"/>
          </p:nvPr>
        </p:nvSpPr>
        <p:spPr/>
        <p:txBody>
          <a:bodyPr/>
          <a:lstStyle/>
          <a:p>
            <a:pPr algn="ctr"/>
            <a:r>
              <a:rPr lang="ru-RU" dirty="0">
                <a:latin typeface="Times New Roman" panose="02020603050405020304" pitchFamily="18" charset="0"/>
                <a:ea typeface="Times New Roman" panose="02020603050405020304" pitchFamily="18" charset="0"/>
              </a:rPr>
              <a:t>Знания о Москве в ФГОС НОО</a:t>
            </a:r>
            <a:endParaRPr lang="ru-RU" dirty="0"/>
          </a:p>
        </p:txBody>
      </p:sp>
      <p:sp>
        <p:nvSpPr>
          <p:cNvPr id="3" name="Объект 2">
            <a:extLst>
              <a:ext uri="{FF2B5EF4-FFF2-40B4-BE49-F238E27FC236}">
                <a16:creationId xmlns:a16="http://schemas.microsoft.com/office/drawing/2014/main" id="{576FC988-B1E0-433B-BB13-C63049284456}"/>
              </a:ext>
            </a:extLst>
          </p:cNvPr>
          <p:cNvSpPr>
            <a:spLocks noGrp="1"/>
          </p:cNvSpPr>
          <p:nvPr>
            <p:ph idx="1"/>
          </p:nvPr>
        </p:nvSpPr>
        <p:spPr>
          <a:xfrm>
            <a:off x="1526959" y="1526959"/>
            <a:ext cx="9977653" cy="4706931"/>
          </a:xfrm>
        </p:spPr>
        <p:txBody>
          <a:bodyPr>
            <a:normAutofit fontScale="92500" lnSpcReduction="20000"/>
          </a:bodyPr>
          <a:lstStyle/>
          <a:p>
            <a:r>
              <a:rPr lang="ru-RU" dirty="0">
                <a:solidFill>
                  <a:schemeClr val="tx1"/>
                </a:solidFill>
                <a:latin typeface="Times New Roman" panose="02020603050405020304" pitchFamily="18" charset="0"/>
                <a:cs typeface="Times New Roman" panose="02020603050405020304" pitchFamily="18" charset="0"/>
              </a:rPr>
              <a:t>Позволяют решить ряд задач:</a:t>
            </a:r>
          </a:p>
          <a:p>
            <a:pPr marL="0" indent="0">
              <a:buNone/>
            </a:pPr>
            <a:r>
              <a:rPr lang="ru-RU" dirty="0">
                <a:solidFill>
                  <a:schemeClr val="tx1"/>
                </a:solidFill>
                <a:latin typeface="Times New Roman" panose="02020603050405020304" pitchFamily="18" charset="0"/>
                <a:cs typeface="Times New Roman" panose="02020603050405020304" pitchFamily="18" charset="0"/>
              </a:rPr>
              <a:t>-организация познавательной деятельности, обеспечивающая последовательное расширение и углубление знаний;</a:t>
            </a:r>
            <a:br>
              <a:rPr lang="ru-RU" dirty="0">
                <a:solidFill>
                  <a:schemeClr val="tx1"/>
                </a:solidFill>
                <a:latin typeface="Times New Roman" panose="02020603050405020304" pitchFamily="18" charset="0"/>
                <a:cs typeface="Times New Roman" panose="02020603050405020304" pitchFamily="18" charset="0"/>
              </a:rPr>
            </a:br>
            <a:br>
              <a:rPr lang="ru-RU" dirty="0">
                <a:solidFill>
                  <a:schemeClr val="tx1"/>
                </a:solidFill>
                <a:latin typeface="Times New Roman" panose="02020603050405020304" pitchFamily="18" charset="0"/>
                <a:cs typeface="Times New Roman" panose="02020603050405020304" pitchFamily="18" charset="0"/>
              </a:rPr>
            </a:br>
            <a:r>
              <a:rPr lang="ru-RU" dirty="0">
                <a:solidFill>
                  <a:schemeClr val="tx1"/>
                </a:solidFill>
                <a:latin typeface="Times New Roman" panose="02020603050405020304" pitchFamily="18" charset="0"/>
                <a:cs typeface="Times New Roman" panose="02020603050405020304" pitchFamily="18" charset="0"/>
              </a:rPr>
              <a:t>-стимулирование к отражению полученных знаний о родной стране в творческой деятельности.</a:t>
            </a:r>
          </a:p>
          <a:p>
            <a:pPr marL="0" indent="0">
              <a:buNone/>
            </a:pPr>
            <a:endParaRPr lang="ru-RU" dirty="0">
              <a:solidFill>
                <a:schemeClr val="tx1"/>
              </a:solidFill>
              <a:latin typeface="Times New Roman" panose="02020603050405020304" pitchFamily="18" charset="0"/>
              <a:cs typeface="Times New Roman" panose="02020603050405020304" pitchFamily="18" charset="0"/>
            </a:endParaRPr>
          </a:p>
          <a:p>
            <a:pPr marL="0" indent="0">
              <a:buNone/>
            </a:pPr>
            <a:r>
              <a:rPr lang="ru-RU" dirty="0">
                <a:solidFill>
                  <a:schemeClr val="tx1"/>
                </a:solidFill>
                <a:latin typeface="Times New Roman" panose="02020603050405020304" pitchFamily="18" charset="0"/>
                <a:cs typeface="Times New Roman" panose="02020603050405020304" pitchFamily="18" charset="0"/>
              </a:rPr>
              <a:t>Эффективность решения задач обеспечивается:</a:t>
            </a:r>
            <a:br>
              <a:rPr lang="ru-RU" dirty="0">
                <a:solidFill>
                  <a:schemeClr val="tx1"/>
                </a:solidFill>
                <a:latin typeface="Times New Roman" panose="02020603050405020304" pitchFamily="18" charset="0"/>
                <a:cs typeface="Times New Roman" panose="02020603050405020304" pitchFamily="18" charset="0"/>
              </a:rPr>
            </a:br>
            <a:br>
              <a:rPr lang="ru-RU" dirty="0">
                <a:solidFill>
                  <a:schemeClr val="tx1"/>
                </a:solidFill>
                <a:latin typeface="Times New Roman" panose="02020603050405020304" pitchFamily="18" charset="0"/>
                <a:cs typeface="Times New Roman" panose="02020603050405020304" pitchFamily="18" charset="0"/>
              </a:rPr>
            </a:br>
            <a:br>
              <a:rPr lang="ru-RU" dirty="0">
                <a:solidFill>
                  <a:schemeClr val="tx1"/>
                </a:solidFill>
                <a:latin typeface="Times New Roman" panose="02020603050405020304" pitchFamily="18" charset="0"/>
                <a:cs typeface="Times New Roman" panose="02020603050405020304" pitchFamily="18" charset="0"/>
              </a:rPr>
            </a:br>
            <a:r>
              <a:rPr lang="ru-RU" dirty="0">
                <a:solidFill>
                  <a:schemeClr val="tx1"/>
                </a:solidFill>
                <a:latin typeface="Times New Roman" panose="02020603050405020304" pitchFamily="18" charset="0"/>
                <a:cs typeface="Times New Roman" panose="02020603050405020304" pitchFamily="18" charset="0"/>
              </a:rPr>
              <a:t>-формированием системы знаний, стержнем которой являются сведения в области краеведения, показ общего через частное;</a:t>
            </a:r>
            <a:br>
              <a:rPr lang="ru-RU" dirty="0">
                <a:solidFill>
                  <a:schemeClr val="tx1"/>
                </a:solidFill>
                <a:latin typeface="Times New Roman" panose="02020603050405020304" pitchFamily="18" charset="0"/>
                <a:cs typeface="Times New Roman" panose="02020603050405020304" pitchFamily="18" charset="0"/>
              </a:rPr>
            </a:br>
            <a:br>
              <a:rPr lang="ru-RU" dirty="0">
                <a:solidFill>
                  <a:schemeClr val="tx1"/>
                </a:solidFill>
                <a:latin typeface="Times New Roman" panose="02020603050405020304" pitchFamily="18" charset="0"/>
                <a:cs typeface="Times New Roman" panose="02020603050405020304" pitchFamily="18" charset="0"/>
              </a:rPr>
            </a:br>
            <a:r>
              <a:rPr lang="ru-RU" dirty="0">
                <a:solidFill>
                  <a:schemeClr val="tx1"/>
                </a:solidFill>
                <a:latin typeface="Times New Roman" panose="02020603050405020304" pitchFamily="18" charset="0"/>
                <a:cs typeface="Times New Roman" panose="02020603050405020304" pitchFamily="18" charset="0"/>
              </a:rPr>
              <a:t>-включением ребёнка в разные виды деятельности, поддержанием его интереса и активной позиции в процессе выполнения практических и творческих заданий, помогающих расширить кругозор и отразить впечатления;</a:t>
            </a:r>
            <a:br>
              <a:rPr lang="ru-RU" dirty="0">
                <a:solidFill>
                  <a:schemeClr val="tx1"/>
                </a:solidFill>
                <a:latin typeface="Times New Roman" panose="02020603050405020304" pitchFamily="18" charset="0"/>
                <a:cs typeface="Times New Roman" panose="02020603050405020304" pitchFamily="18" charset="0"/>
              </a:rPr>
            </a:br>
            <a:br>
              <a:rPr lang="ru-RU" dirty="0">
                <a:solidFill>
                  <a:schemeClr val="tx1"/>
                </a:solidFill>
                <a:latin typeface="Times New Roman" panose="02020603050405020304" pitchFamily="18" charset="0"/>
                <a:cs typeface="Times New Roman" panose="02020603050405020304" pitchFamily="18" charset="0"/>
              </a:rPr>
            </a:br>
            <a:r>
              <a:rPr lang="ru-RU" dirty="0">
                <a:solidFill>
                  <a:schemeClr val="tx1"/>
                </a:solidFill>
                <a:latin typeface="Times New Roman" panose="02020603050405020304" pitchFamily="18" charset="0"/>
                <a:cs typeface="Times New Roman" panose="02020603050405020304" pitchFamily="18" charset="0"/>
              </a:rPr>
              <a:t>-дифференцированным подходом педагога к детям с учетом их индивидуальных способностей, уровня развития и интересов</a:t>
            </a:r>
            <a:br>
              <a:rPr lang="ru-RU" dirty="0"/>
            </a:br>
            <a:endParaRPr lang="ru-RU" dirty="0"/>
          </a:p>
        </p:txBody>
      </p:sp>
    </p:spTree>
    <p:extLst>
      <p:ext uri="{BB962C8B-B14F-4D97-AF65-F5344CB8AC3E}">
        <p14:creationId xmlns:p14="http://schemas.microsoft.com/office/powerpoint/2010/main" val="1645216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639302-3AE9-41B3-85B3-315824D0D7A3}"/>
              </a:ext>
            </a:extLst>
          </p:cNvPr>
          <p:cNvSpPr>
            <a:spLocks noGrp="1"/>
          </p:cNvSpPr>
          <p:nvPr>
            <p:ph type="title"/>
          </p:nvPr>
        </p:nvSpPr>
        <p:spPr/>
        <p:txBody>
          <a:bodyPr/>
          <a:lstStyle/>
          <a:p>
            <a:pPr algn="ctr"/>
            <a:r>
              <a:rPr lang="ru-RU" dirty="0"/>
              <a:t>Личностные УУД</a:t>
            </a:r>
          </a:p>
        </p:txBody>
      </p:sp>
      <p:sp>
        <p:nvSpPr>
          <p:cNvPr id="3" name="Объект 2">
            <a:extLst>
              <a:ext uri="{FF2B5EF4-FFF2-40B4-BE49-F238E27FC236}">
                <a16:creationId xmlns:a16="http://schemas.microsoft.com/office/drawing/2014/main" id="{0B4B9ED9-389A-4F4B-8597-08B10DE9F4EB}"/>
              </a:ext>
            </a:extLst>
          </p:cNvPr>
          <p:cNvSpPr>
            <a:spLocks noGrp="1"/>
          </p:cNvSpPr>
          <p:nvPr>
            <p:ph idx="1"/>
          </p:nvPr>
        </p:nvSpPr>
        <p:spPr>
          <a:xfrm>
            <a:off x="2059619" y="2133600"/>
            <a:ext cx="9444993" cy="3777622"/>
          </a:xfrm>
        </p:spPr>
        <p:txBody>
          <a:bodyPr/>
          <a:lstStyle/>
          <a:p>
            <a:r>
              <a:rPr lang="ru-RU" dirty="0">
                <a:solidFill>
                  <a:srgbClr val="181818"/>
                </a:solidFill>
                <a:latin typeface="Times New Roman" panose="02020603050405020304" pitchFamily="18" charset="0"/>
                <a:cs typeface="Times New Roman" panose="02020603050405020304" pitchFamily="18" charset="0"/>
              </a:rPr>
              <a:t>Личностные действия: ценить и принимать базовые ценности « родина», «семья». Уважение к своей родине, ее символам, семье, радость и гордость от того, что мы родились и живем в России, учебно-познавательный интерес к новому материалу, самоанализ и самоконтроль результата,</a:t>
            </a:r>
            <a:br>
              <a:rPr lang="ru-RU"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r>
              <a:rPr lang="ru-RU" dirty="0">
                <a:solidFill>
                  <a:srgbClr val="181818"/>
                </a:solidFill>
                <a:latin typeface="Times New Roman" panose="02020603050405020304" pitchFamily="18" charset="0"/>
                <a:cs typeface="Times New Roman" panose="02020603050405020304" pitchFamily="18" charset="0"/>
              </a:rPr>
              <a:t>Регулятивные действия: определять цель учебной деятельности, план выполнения заданий, определять правильность выполненного задания на основе образца, учиться корректировать выполнение задания в соответствии с планом, оценка своего задания, коррекция.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1439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9DF162-FF0C-4534-AAC2-D66EFD7A453B}"/>
              </a:ext>
            </a:extLst>
          </p:cNvPr>
          <p:cNvSpPr>
            <a:spLocks noGrp="1"/>
          </p:cNvSpPr>
          <p:nvPr>
            <p:ph type="title"/>
          </p:nvPr>
        </p:nvSpPr>
        <p:spPr/>
        <p:txBody>
          <a:bodyPr/>
          <a:lstStyle/>
          <a:p>
            <a:pPr algn="ctr"/>
            <a:r>
              <a:rPr lang="ru-RU" dirty="0">
                <a:solidFill>
                  <a:prstClr val="black">
                    <a:lumMod val="85000"/>
                    <a:lumOff val="15000"/>
                  </a:prstClr>
                </a:solidFill>
              </a:rPr>
              <a:t>Личностные УУД</a:t>
            </a:r>
            <a:endParaRPr lang="ru-RU" dirty="0"/>
          </a:p>
        </p:txBody>
      </p:sp>
      <p:sp>
        <p:nvSpPr>
          <p:cNvPr id="3" name="Объект 2">
            <a:extLst>
              <a:ext uri="{FF2B5EF4-FFF2-40B4-BE49-F238E27FC236}">
                <a16:creationId xmlns:a16="http://schemas.microsoft.com/office/drawing/2014/main" id="{B34F0680-E922-43D9-9651-239A51271125}"/>
              </a:ext>
            </a:extLst>
          </p:cNvPr>
          <p:cNvSpPr>
            <a:spLocks noGrp="1"/>
          </p:cNvSpPr>
          <p:nvPr>
            <p:ph idx="1"/>
          </p:nvPr>
        </p:nvSpPr>
        <p:spPr>
          <a:xfrm>
            <a:off x="1819922" y="2133600"/>
            <a:ext cx="9684690" cy="4100290"/>
          </a:xfrm>
        </p:spPr>
        <p:txBody>
          <a:bodyPr>
            <a:normAutofit lnSpcReduction="10000"/>
          </a:bodyPr>
          <a:lstStyle/>
          <a:p>
            <a:r>
              <a:rPr lang="ru-RU" dirty="0">
                <a:solidFill>
                  <a:srgbClr val="181818"/>
                </a:solidFill>
                <a:latin typeface="Times New Roman" panose="02020603050405020304" pitchFamily="18" charset="0"/>
                <a:cs typeface="Times New Roman" panose="02020603050405020304" pitchFamily="18" charset="0"/>
              </a:rPr>
              <a:t>Познавательные действия: уметь извлекать информацию, представленную в виде текста, иллюстрации, уметь добывать информацию из дополнительных источников, ставить проблему и решать ее.</a:t>
            </a:r>
            <a:br>
              <a:rPr lang="ru-RU"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r>
              <a:rPr lang="ru-RU" dirty="0">
                <a:solidFill>
                  <a:srgbClr val="181818"/>
                </a:solidFill>
                <a:latin typeface="Times New Roman" panose="02020603050405020304" pitchFamily="18" charset="0"/>
                <a:cs typeface="Times New Roman" panose="02020603050405020304" pitchFamily="18" charset="0"/>
              </a:rPr>
              <a:t>Коммуникативные действия: уметь работать в группе, договариваться друг с другом, участвовать в диалоге, в коллективном обсуждении, слушать и понимать других, аргументировать свое мнение.</a:t>
            </a:r>
            <a:br>
              <a:rPr lang="ru-RU"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r>
              <a:rPr lang="ru-RU" dirty="0">
                <a:solidFill>
                  <a:srgbClr val="181818"/>
                </a:solidFill>
                <a:latin typeface="Times New Roman" panose="02020603050405020304" pitchFamily="18" charset="0"/>
                <a:cs typeface="Times New Roman" panose="02020603050405020304" pitchFamily="18" charset="0"/>
              </a:rPr>
              <a:t>Основные понятия: «родина», « символ», «герб», «флаг», «гимн».</a:t>
            </a:r>
          </a:p>
          <a:p>
            <a:pPr lvl="0">
              <a:buClr>
                <a:srgbClr val="A53010"/>
              </a:buClr>
            </a:pPr>
            <a:r>
              <a:rPr lang="ru-RU" dirty="0">
                <a:solidFill>
                  <a:srgbClr val="181818"/>
                </a:solidFill>
                <a:latin typeface="Times New Roman" panose="02020603050405020304" pitchFamily="18" charset="0"/>
                <a:cs typeface="Times New Roman" panose="02020603050405020304" pitchFamily="18" charset="0"/>
              </a:rPr>
              <a:t>Вывод: Школьники начинают знакомство с малой Родиной, самым близким уголком Москвы – школа, дом, двор. Ученики учатся бережно относиться к природным богатствам Москвы, использовать знания на практике, заботиться об окружающих. При этом подробно изучаемые важнейшие понятия («символика») объясняют лишь небольшую часть: герб, флаг, но формируемые вокруг них зоны ближайшего развития позволяют ответить на большую часть возникающих у ребят вопросов.</a:t>
            </a:r>
            <a:endParaRPr lang="ru-RU" dirty="0">
              <a:solidFill>
                <a:prstClr val="black">
                  <a:lumMod val="75000"/>
                  <a:lumOff val="25000"/>
                </a:prstClr>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723122944"/>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26</TotalTime>
  <Words>405</Words>
  <Application>Microsoft Office PowerPoint</Application>
  <PresentationFormat>Широкоэкранный</PresentationFormat>
  <Paragraphs>34</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Century Gothic</vt:lpstr>
      <vt:lpstr>Fira Sans</vt:lpstr>
      <vt:lpstr>Times New Roman</vt:lpstr>
      <vt:lpstr>Wingdings 3</vt:lpstr>
      <vt:lpstr>Легкий дым</vt:lpstr>
      <vt:lpstr>Знания о Москве в ФГОС </vt:lpstr>
      <vt:lpstr>Сущность понятия </vt:lpstr>
      <vt:lpstr>Исследования в области москвоведения: история</vt:lpstr>
      <vt:lpstr>Современное москвоведение </vt:lpstr>
      <vt:lpstr>Направления москвоведческого знания</vt:lpstr>
      <vt:lpstr>Москвоведение в системе современного российского образования</vt:lpstr>
      <vt:lpstr>Знания о Москве в ФГОС НОО</vt:lpstr>
      <vt:lpstr>Личностные УУД</vt:lpstr>
      <vt:lpstr>Личностные УУД</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Знания о Москве в ФГОС </dc:title>
  <dc:creator>Админ Екатерина</dc:creator>
  <cp:lastModifiedBy>Админ Екатерина</cp:lastModifiedBy>
  <cp:revision>6</cp:revision>
  <dcterms:created xsi:type="dcterms:W3CDTF">2022-01-20T16:43:03Z</dcterms:created>
  <dcterms:modified xsi:type="dcterms:W3CDTF">2022-01-20T17:09:16Z</dcterms:modified>
</cp:coreProperties>
</file>